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621756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Jetson Orin Nano上安装OpenCV与CUDA加速指南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44709" y="4153138"/>
            <a:ext cx="762738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本演示将指导您在Jetson Orin Nano开发板上安装支持CUDA加速的OpenCV 4.8.0。我们将详细介绍从前置条件到验证安装的完整流程，确保您能够充分利用Jetson平台的GPU加速能力进行计算机视觉应用开发。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44709" y="5290304"/>
            <a:ext cx="303252" cy="303252"/>
          </a:xfrm>
          <a:prstGeom prst="roundRect">
            <a:avLst>
              <a:gd name="adj" fmla="val 301501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297924"/>
            <a:ext cx="288012" cy="2880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42735" y="5276136"/>
            <a:ext cx="245816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投稿人：Kunta Hsieh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40324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前置条件准备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2718792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在开始安装OpenCV之前，需要确保您的Jetson Orin Nano开发环境满足以下条件：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58309" y="3495913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开发板：Jetson Orin Nano（已安装JetPack 5.x或6.x）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8309" y="3865483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已安装CUDA和cuDNN（JetPack自带）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8309" y="4235053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3.8或更高版本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8309" y="4604623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建议使用Python虚拟环境进行开发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8309" y="5078492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这些条件是确保OpenCV能够正常编译并支持CUDA加速功能的基础。JetPack提供了预装的CUDA环境，简化了配置过程。</a:t>
            </a:r>
            <a:endParaRPr lang="en-US" sz="14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4039" y="2761417"/>
            <a:ext cx="6325672" cy="36146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8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190161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安装系统依赖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58309" y="4666655"/>
            <a:ext cx="4276487" cy="189548"/>
          </a:xfrm>
          <a:prstGeom prst="roundRect">
            <a:avLst>
              <a:gd name="adj" fmla="val 1500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7857" y="504575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更新系统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47857" y="5471160"/>
            <a:ext cx="389739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首先更新系统软件包：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947857" y="5987653"/>
            <a:ext cx="3897392" cy="890826"/>
          </a:xfrm>
          <a:prstGeom prst="roundRect">
            <a:avLst>
              <a:gd name="adj" fmla="val 31922"/>
            </a:avLst>
          </a:prstGeom>
          <a:solidFill>
            <a:srgbClr val="D4E9F7"/>
          </a:solidFill>
          <a:ln/>
        </p:spPr>
      </p:sp>
      <p:sp>
        <p:nvSpPr>
          <p:cNvPr id="8" name="Shape 5"/>
          <p:cNvSpPr/>
          <p:nvPr/>
        </p:nvSpPr>
        <p:spPr>
          <a:xfrm>
            <a:off x="938451" y="5987653"/>
            <a:ext cx="3916204" cy="890826"/>
          </a:xfrm>
          <a:prstGeom prst="roundRect">
            <a:avLst>
              <a:gd name="adj" fmla="val 3192"/>
            </a:avLst>
          </a:prstGeom>
          <a:solidFill>
            <a:srgbClr val="D4E9F7"/>
          </a:solidFill>
          <a:ln/>
        </p:spPr>
      </p:sp>
      <p:sp>
        <p:nvSpPr>
          <p:cNvPr id="9" name="Text 6"/>
          <p:cNvSpPr/>
          <p:nvPr/>
        </p:nvSpPr>
        <p:spPr>
          <a:xfrm>
            <a:off x="1127998" y="6129814"/>
            <a:ext cx="3537109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update &amp;&amp; sudo apt upgrade -y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176957" y="4382333"/>
            <a:ext cx="4276487" cy="189548"/>
          </a:xfrm>
          <a:prstGeom prst="roundRect">
            <a:avLst>
              <a:gd name="adj" fmla="val 1500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366504" y="476142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安装编译工具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366504" y="5186839"/>
            <a:ext cx="389739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安装必要的编译工具和开发库：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5366504" y="5703332"/>
            <a:ext cx="3897392" cy="890826"/>
          </a:xfrm>
          <a:prstGeom prst="roundRect">
            <a:avLst>
              <a:gd name="adj" fmla="val 31922"/>
            </a:avLst>
          </a:prstGeom>
          <a:solidFill>
            <a:srgbClr val="D4E9F7"/>
          </a:solidFill>
          <a:ln/>
        </p:spPr>
      </p:sp>
      <p:sp>
        <p:nvSpPr>
          <p:cNvPr id="14" name="Shape 11"/>
          <p:cNvSpPr/>
          <p:nvPr/>
        </p:nvSpPr>
        <p:spPr>
          <a:xfrm>
            <a:off x="5357098" y="5703332"/>
            <a:ext cx="3916204" cy="890826"/>
          </a:xfrm>
          <a:prstGeom prst="roundRect">
            <a:avLst>
              <a:gd name="adj" fmla="val 3192"/>
            </a:avLst>
          </a:prstGeom>
          <a:solidFill>
            <a:srgbClr val="D4E9F7"/>
          </a:solidFill>
          <a:ln/>
        </p:spPr>
      </p:sp>
      <p:sp>
        <p:nvSpPr>
          <p:cNvPr id="15" name="Text 12"/>
          <p:cNvSpPr/>
          <p:nvPr/>
        </p:nvSpPr>
        <p:spPr>
          <a:xfrm>
            <a:off x="5546646" y="5845493"/>
            <a:ext cx="3537109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-y build-essential cmake git pkg-config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9595604" y="4098012"/>
            <a:ext cx="4276487" cy="189548"/>
          </a:xfrm>
          <a:prstGeom prst="roundRect">
            <a:avLst>
              <a:gd name="adj" fmla="val 1500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85152" y="447710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安装图像和视频库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785152" y="4902518"/>
            <a:ext cx="389739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安装图像和视频处理相关的库：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9785152" y="5419011"/>
            <a:ext cx="3897392" cy="1800582"/>
          </a:xfrm>
          <a:prstGeom prst="roundRect">
            <a:avLst>
              <a:gd name="adj" fmla="val 15793"/>
            </a:avLst>
          </a:prstGeom>
          <a:solidFill>
            <a:srgbClr val="D4E9F7"/>
          </a:solidFill>
          <a:ln/>
        </p:spPr>
      </p:sp>
      <p:sp>
        <p:nvSpPr>
          <p:cNvPr id="20" name="Shape 17"/>
          <p:cNvSpPr/>
          <p:nvPr/>
        </p:nvSpPr>
        <p:spPr>
          <a:xfrm>
            <a:off x="9775746" y="5419011"/>
            <a:ext cx="3916204" cy="1800582"/>
          </a:xfrm>
          <a:prstGeom prst="roundRect">
            <a:avLst>
              <a:gd name="adj" fmla="val 1579"/>
            </a:avLst>
          </a:prstGeom>
          <a:solidFill>
            <a:srgbClr val="D4E9F7"/>
          </a:solidFill>
          <a:ln/>
        </p:spPr>
      </p:sp>
      <p:sp>
        <p:nvSpPr>
          <p:cNvPr id="21" name="Text 18"/>
          <p:cNvSpPr/>
          <p:nvPr/>
        </p:nvSpPr>
        <p:spPr>
          <a:xfrm>
            <a:off x="9965293" y="5561171"/>
            <a:ext cx="3537109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-y libgtk-3-dev libavcodec-dev libavformat-dev libswscale-dev libv4l-dev libxvidcore-dev libx264-dev libjpeg-dev libpng-dev libtiff-dev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40324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下载OpenCV源代码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2718792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接下来，我们需要从GitHub下载OpenCV的源代码，包括主仓库和contrib仓库。这两个仓库包含了OpenCV的核心功能和扩展模块。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8309" y="3538538"/>
            <a:ext cx="6325672" cy="1800582"/>
          </a:xfrm>
          <a:prstGeom prst="roundRect">
            <a:avLst>
              <a:gd name="adj" fmla="val 15793"/>
            </a:avLst>
          </a:prstGeom>
          <a:solidFill>
            <a:srgbClr val="D4E9F7"/>
          </a:solidFill>
          <a:ln/>
        </p:spPr>
      </p:sp>
      <p:sp>
        <p:nvSpPr>
          <p:cNvPr id="5" name="Shape 3"/>
          <p:cNvSpPr/>
          <p:nvPr/>
        </p:nvSpPr>
        <p:spPr>
          <a:xfrm>
            <a:off x="748903" y="3538538"/>
            <a:ext cx="6344483" cy="1800582"/>
          </a:xfrm>
          <a:prstGeom prst="roundRect">
            <a:avLst>
              <a:gd name="adj" fmla="val 1579"/>
            </a:avLst>
          </a:prstGeom>
          <a:solidFill>
            <a:srgbClr val="D4E9F7"/>
          </a:solidFill>
          <a:ln/>
        </p:spPr>
      </p:sp>
      <p:sp>
        <p:nvSpPr>
          <p:cNvPr id="6" name="Text 4"/>
          <p:cNvSpPr/>
          <p:nvPr/>
        </p:nvSpPr>
        <p:spPr>
          <a:xfrm>
            <a:off x="938451" y="3680698"/>
            <a:ext cx="5965388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-p ~/opencv_build &amp;&amp; cd ~/opencv_buildgit clone https://github.com/opencv/opencv.gitgit clone https://github.com/opencv/opencv_contrib.gitcd opencv &amp;&amp; git checkout 4.8.0cd ../opencv_contrib &amp;&amp; git checkout 4.8.0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8309" y="5552361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注意我们选择了4.8.0版本，这是一个稳定且支持最新CUDA功能的版本。确保两个仓库使用相同的版本标签非常重要。</a:t>
            </a:r>
            <a:endParaRPr lang="en-US" sz="14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4039" y="2761417"/>
            <a:ext cx="6325672" cy="36146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15340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配置CMake构建选项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44709" y="1723192"/>
            <a:ext cx="426482" cy="4264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8288" y="1749385"/>
            <a:ext cx="299323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60738" y="178831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创建构建目录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60738" y="2213729"/>
            <a:ext cx="701135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在OpenCV源码目录中创建build文件夹：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860738" y="2730222"/>
            <a:ext cx="7011353" cy="587573"/>
          </a:xfrm>
          <a:prstGeom prst="roundRect">
            <a:avLst>
              <a:gd name="adj" fmla="val 48397"/>
            </a:avLst>
          </a:prstGeom>
          <a:solidFill>
            <a:srgbClr val="D4E9F7"/>
          </a:solidFill>
          <a:ln/>
        </p:spPr>
      </p:sp>
      <p:sp>
        <p:nvSpPr>
          <p:cNvPr id="9" name="Shape 6"/>
          <p:cNvSpPr/>
          <p:nvPr/>
        </p:nvSpPr>
        <p:spPr>
          <a:xfrm>
            <a:off x="6851333" y="2730222"/>
            <a:ext cx="7030164" cy="587573"/>
          </a:xfrm>
          <a:prstGeom prst="roundRect">
            <a:avLst>
              <a:gd name="adj" fmla="val 4840"/>
            </a:avLst>
          </a:prstGeom>
          <a:solidFill>
            <a:srgbClr val="D4E9F7"/>
          </a:solidFill>
          <a:ln/>
        </p:spPr>
      </p:sp>
      <p:sp>
        <p:nvSpPr>
          <p:cNvPr id="10" name="Text 7"/>
          <p:cNvSpPr/>
          <p:nvPr/>
        </p:nvSpPr>
        <p:spPr>
          <a:xfrm>
            <a:off x="7040880" y="2872383"/>
            <a:ext cx="665106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~/opencv_build &amp;&amp; mkdir -p build &amp;&amp; cd build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244709" y="3696891"/>
            <a:ext cx="426482" cy="4264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08288" y="3723084"/>
            <a:ext cx="299323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860738" y="376201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配置CMake选项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860738" y="4187428"/>
            <a:ext cx="701135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运行CMake命令，启用CUDA和cuDNN支持：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860738" y="4703921"/>
            <a:ext cx="7011353" cy="2710339"/>
          </a:xfrm>
          <a:prstGeom prst="roundRect">
            <a:avLst>
              <a:gd name="adj" fmla="val 10492"/>
            </a:avLst>
          </a:prstGeom>
          <a:solidFill>
            <a:srgbClr val="D4E9F7"/>
          </a:solidFill>
          <a:ln/>
        </p:spPr>
      </p:sp>
      <p:sp>
        <p:nvSpPr>
          <p:cNvPr id="16" name="Shape 13"/>
          <p:cNvSpPr/>
          <p:nvPr/>
        </p:nvSpPr>
        <p:spPr>
          <a:xfrm>
            <a:off x="6851333" y="4703921"/>
            <a:ext cx="7030164" cy="2710339"/>
          </a:xfrm>
          <a:prstGeom prst="roundRect">
            <a:avLst>
              <a:gd name="adj" fmla="val 1049"/>
            </a:avLst>
          </a:prstGeom>
          <a:solidFill>
            <a:srgbClr val="D4E9F7"/>
          </a:solidFill>
          <a:ln/>
        </p:spPr>
      </p:sp>
      <p:sp>
        <p:nvSpPr>
          <p:cNvPr id="17" name="Text 14"/>
          <p:cNvSpPr/>
          <p:nvPr/>
        </p:nvSpPr>
        <p:spPr>
          <a:xfrm>
            <a:off x="7040880" y="4846082"/>
            <a:ext cx="6651069" cy="24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cmake ../opencv -D CMAKE_BUILD_TYPE=RELEASE \-D CMAKE_INSTALL_PREFIX=/usr/local \-D OPENCV_EXTRA_MODULES_PATH=../opencv_contrib/modules \-D ENABLE_NEON=ON -D WITH_CUDA=ON -D WITH_CUDNN=ON \-D OPENCV_DNN_CUDA=ON -D CUDA_ARCH_BIN=8.7 \-D WITH_TBB=ON -D WITH_V4L=ON -D WITH_OPENGL=ON \-D BUILD_opencv_python3=ON -D BUILD_TESTS=OFF -D BUILD_EXAMPLES=OFF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68260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编译与安装OpenCV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336565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编译过程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58309" y="3866912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使用多线程编译加速构建过程：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758309" y="4383405"/>
            <a:ext cx="6325672" cy="587573"/>
          </a:xfrm>
          <a:prstGeom prst="roundRect">
            <a:avLst>
              <a:gd name="adj" fmla="val 48397"/>
            </a:avLst>
          </a:prstGeom>
          <a:solidFill>
            <a:srgbClr val="D4E9F7"/>
          </a:solidFill>
          <a:ln/>
        </p:spPr>
      </p:sp>
      <p:sp>
        <p:nvSpPr>
          <p:cNvPr id="6" name="Shape 4"/>
          <p:cNvSpPr/>
          <p:nvPr/>
        </p:nvSpPr>
        <p:spPr>
          <a:xfrm>
            <a:off x="748903" y="4383405"/>
            <a:ext cx="6344483" cy="587573"/>
          </a:xfrm>
          <a:prstGeom prst="roundRect">
            <a:avLst>
              <a:gd name="adj" fmla="val 4840"/>
            </a:avLst>
          </a:prstGeom>
          <a:solidFill>
            <a:srgbClr val="D4E9F7"/>
          </a:solidFill>
          <a:ln/>
        </p:spPr>
      </p:sp>
      <p:sp>
        <p:nvSpPr>
          <p:cNvPr id="7" name="Text 5"/>
          <p:cNvSpPr/>
          <p:nvPr/>
        </p:nvSpPr>
        <p:spPr>
          <a:xfrm>
            <a:off x="938451" y="4525566"/>
            <a:ext cx="596538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make -j$(nproc)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8309" y="5184219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这个命令会使用所有可用的CPU核心进行并行编译，大大缩短编译时间。根据Jetson Orin Nano的性能，编译过程可能需要30-60分钟。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54039" y="336565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安装OpenCV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54039" y="3866912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编译完成后，安装到系统中：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554039" y="4383405"/>
            <a:ext cx="6325672" cy="587573"/>
          </a:xfrm>
          <a:prstGeom prst="roundRect">
            <a:avLst>
              <a:gd name="adj" fmla="val 48397"/>
            </a:avLst>
          </a:prstGeom>
          <a:solidFill>
            <a:srgbClr val="D4E9F7"/>
          </a:solidFill>
          <a:ln/>
        </p:spPr>
      </p:sp>
      <p:sp>
        <p:nvSpPr>
          <p:cNvPr id="12" name="Shape 10"/>
          <p:cNvSpPr/>
          <p:nvPr/>
        </p:nvSpPr>
        <p:spPr>
          <a:xfrm>
            <a:off x="7544633" y="4383405"/>
            <a:ext cx="6344483" cy="587573"/>
          </a:xfrm>
          <a:prstGeom prst="roundRect">
            <a:avLst>
              <a:gd name="adj" fmla="val 4840"/>
            </a:avLst>
          </a:prstGeom>
          <a:solidFill>
            <a:srgbClr val="D4E9F7"/>
          </a:solidFill>
          <a:ln/>
        </p:spPr>
      </p:sp>
      <p:sp>
        <p:nvSpPr>
          <p:cNvPr id="13" name="Text 11"/>
          <p:cNvSpPr/>
          <p:nvPr/>
        </p:nvSpPr>
        <p:spPr>
          <a:xfrm>
            <a:off x="7734181" y="4525566"/>
            <a:ext cx="596538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make install &amp;&amp; sudo ldconfig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54039" y="5184219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这将把编译好的OpenCV库和头文件安装到系统目录，并更新系统的动态链接库缓存。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32372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验证安装成功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34997"/>
            <a:ext cx="2386846" cy="14750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34703" y="283499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验证Python接口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3334703" y="3260408"/>
            <a:ext cx="386203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使用Python验证OpenCV安装和CUDA支持：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3334703" y="4080153"/>
            <a:ext cx="3862030" cy="1497330"/>
          </a:xfrm>
          <a:prstGeom prst="roundRect">
            <a:avLst>
              <a:gd name="adj" fmla="val 18992"/>
            </a:avLst>
          </a:prstGeom>
          <a:solidFill>
            <a:srgbClr val="D4E9F7"/>
          </a:solidFill>
          <a:ln/>
        </p:spPr>
      </p:sp>
      <p:sp>
        <p:nvSpPr>
          <p:cNvPr id="7" name="Shape 4"/>
          <p:cNvSpPr/>
          <p:nvPr/>
        </p:nvSpPr>
        <p:spPr>
          <a:xfrm>
            <a:off x="3325297" y="4080153"/>
            <a:ext cx="3880842" cy="1497330"/>
          </a:xfrm>
          <a:prstGeom prst="roundRect">
            <a:avLst>
              <a:gd name="adj" fmla="val 1899"/>
            </a:avLst>
          </a:prstGeom>
          <a:solidFill>
            <a:srgbClr val="D4E9F7"/>
          </a:solidFill>
          <a:ln/>
        </p:spPr>
      </p:sp>
      <p:sp>
        <p:nvSpPr>
          <p:cNvPr id="8" name="Text 5"/>
          <p:cNvSpPr/>
          <p:nvPr/>
        </p:nvSpPr>
        <p:spPr>
          <a:xfrm>
            <a:off x="3514844" y="4222313"/>
            <a:ext cx="3501747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python3 -c 'import cv2; print(cv2.__version__); print(cv2.cuda.getCudaEnabledDeviceCount())'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3334703" y="5790724"/>
            <a:ext cx="386203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如果安装成功，将显示OpenCV版本（4.8.x）和可用的CUDA设备数量（应为1）。</a:t>
            </a:r>
            <a:endParaRPr lang="en-US" sz="14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667" y="2834997"/>
            <a:ext cx="2386846" cy="147506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010061" y="2834997"/>
            <a:ext cx="286571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移除内建OpenCV（可选）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10010061" y="3260408"/>
            <a:ext cx="386203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如果系统预装了旧版OpenCV，可以移除它以避免冲突：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0010061" y="4080153"/>
            <a:ext cx="3862030" cy="587573"/>
          </a:xfrm>
          <a:prstGeom prst="roundRect">
            <a:avLst>
              <a:gd name="adj" fmla="val 48397"/>
            </a:avLst>
          </a:prstGeom>
          <a:solidFill>
            <a:srgbClr val="D4E9F7"/>
          </a:solidFill>
          <a:ln/>
        </p:spPr>
      </p:sp>
      <p:sp>
        <p:nvSpPr>
          <p:cNvPr id="14" name="Shape 10"/>
          <p:cNvSpPr/>
          <p:nvPr/>
        </p:nvSpPr>
        <p:spPr>
          <a:xfrm>
            <a:off x="10000655" y="4080153"/>
            <a:ext cx="3880842" cy="587573"/>
          </a:xfrm>
          <a:prstGeom prst="roundRect">
            <a:avLst>
              <a:gd name="adj" fmla="val 4840"/>
            </a:avLst>
          </a:prstGeom>
          <a:solidFill>
            <a:srgbClr val="D4E9F7"/>
          </a:solidFill>
          <a:ln/>
        </p:spPr>
      </p:sp>
      <p:sp>
        <p:nvSpPr>
          <p:cNvPr id="15" name="Text 11"/>
          <p:cNvSpPr/>
          <p:nvPr/>
        </p:nvSpPr>
        <p:spPr>
          <a:xfrm>
            <a:off x="10190202" y="4222313"/>
            <a:ext cx="350174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remove python3-opencv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10010061" y="4880967"/>
            <a:ext cx="386203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这一步是可选的，但在某些情况下可以避免Python导入时的版本冲突问题。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8617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成功指标与下一步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41590" y="295739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版本确认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58309" y="3382804"/>
            <a:ext cx="397764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OpenCV版本显示为4.8.x，与我们安装的目标版本一致。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21243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421" y="3302913"/>
            <a:ext cx="283607" cy="3545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332" y="280582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CUDA支持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894332" y="3231237"/>
            <a:ext cx="3977759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cv2.cuda模块可用，且getCudaEnabledDeviceCount()返回值大于0。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21243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34" y="3302913"/>
            <a:ext cx="283607" cy="3545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4332" y="539448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性能提升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894332" y="5819894"/>
            <a:ext cx="3977759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使用GPU加速的OpenCV函数执行速度明显快于CPU版本。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21243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134" y="5574625"/>
            <a:ext cx="283607" cy="3545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41590" y="539448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开发应用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58309" y="5819894"/>
            <a:ext cx="397764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现在您可以开始开发利用CUDA加速的计算机视觉应用程序了。</a:t>
            </a:r>
            <a:endParaRPr lang="en-US" sz="14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21243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421" y="5574625"/>
            <a:ext cx="283607" cy="3545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2025-06-20T11:28:02Z</dcterms:created>
  <dcterms:modified xsi:type="dcterms:W3CDTF">2025-06-20T11:28:02Z</dcterms:modified>
</cp:coreProperties>
</file>